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517" r:id="rId2"/>
    <p:sldId id="518" r:id="rId3"/>
    <p:sldId id="519" r:id="rId4"/>
    <p:sldId id="520" r:id="rId5"/>
    <p:sldId id="521" r:id="rId6"/>
    <p:sldId id="522" r:id="rId7"/>
    <p:sldId id="523" r:id="rId8"/>
    <p:sldId id="525" r:id="rId9"/>
    <p:sldId id="526" r:id="rId10"/>
    <p:sldId id="527" r:id="rId11"/>
    <p:sldId id="528" r:id="rId12"/>
    <p:sldId id="529" r:id="rId13"/>
    <p:sldId id="530" r:id="rId14"/>
    <p:sldId id="531" r:id="rId15"/>
    <p:sldId id="532" r:id="rId16"/>
    <p:sldId id="533" r:id="rId17"/>
    <p:sldId id="534" r:id="rId18"/>
  </p:sldIdLst>
  <p:sldSz cx="9144000" cy="6858000" type="screen4x3"/>
  <p:notesSz cx="6797675" cy="992822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00FF"/>
    <a:srgbClr val="0066CC"/>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5639" autoAdjust="0"/>
    <p:restoredTop sz="97338" autoAdjust="0"/>
  </p:normalViewPr>
  <p:slideViewPr>
    <p:cSldViewPr>
      <p:cViewPr>
        <p:scale>
          <a:sx n="75" d="100"/>
          <a:sy n="75" d="100"/>
        </p:scale>
        <p:origin x="-744" y="-768"/>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ru-RU"/>
          </a:p>
        </p:txBody>
      </p:sp>
      <p:sp>
        <p:nvSpPr>
          <p:cNvPr id="10342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EE37CD5F-EA96-4EDF-A2F7-C98F7C5A85C0}" type="datetimeFigureOut">
              <a:rPr lang="ru-RU"/>
              <a:pPr>
                <a:defRPr/>
              </a:pPr>
              <a:t>01.10.2018</a:t>
            </a:fld>
            <a:endParaRPr lang="ru-RU"/>
          </a:p>
        </p:txBody>
      </p:sp>
      <p:sp>
        <p:nvSpPr>
          <p:cNvPr id="10342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ru-RU"/>
          </a:p>
        </p:txBody>
      </p:sp>
      <p:sp>
        <p:nvSpPr>
          <p:cNvPr id="103429"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60920A94-4E6D-4147-8BE5-05001B16742A}" type="slidenum">
              <a:rPr lang="ru-RU"/>
              <a:pPr>
                <a:defRPr/>
              </a:pPr>
              <a:t>‹#›</a:t>
            </a:fld>
            <a:endParaRPr lang="ru-RU"/>
          </a:p>
        </p:txBody>
      </p:sp>
    </p:spTree>
    <p:extLst>
      <p:ext uri="{BB962C8B-B14F-4D97-AF65-F5344CB8AC3E}">
        <p14:creationId xmlns:p14="http://schemas.microsoft.com/office/powerpoint/2010/main" val="2864904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D2B4299-D1D3-4FCE-B3AA-295312A6D36A}" type="datetimeFigureOut">
              <a:rPr lang="ru-RU"/>
              <a:pPr>
                <a:defRPr/>
              </a:pPr>
              <a:t>01.10.2018</a:t>
            </a:fld>
            <a:endParaRPr lang="ru-RU"/>
          </a:p>
        </p:txBody>
      </p:sp>
      <p:sp>
        <p:nvSpPr>
          <p:cNvPr id="4" name="Образ слайда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FDC2A02-2E11-4D66-A4BA-A8C79B789233}" type="slidenum">
              <a:rPr lang="ru-RU"/>
              <a:pPr>
                <a:defRPr/>
              </a:pPr>
              <a:t>‹#›</a:t>
            </a:fld>
            <a:endParaRPr lang="ru-RU"/>
          </a:p>
        </p:txBody>
      </p:sp>
    </p:spTree>
    <p:extLst>
      <p:ext uri="{BB962C8B-B14F-4D97-AF65-F5344CB8AC3E}">
        <p14:creationId xmlns:p14="http://schemas.microsoft.com/office/powerpoint/2010/main" val="3938482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888FE1C-8726-4E33-9273-21231C583AB3}" type="datetimeFigureOut">
              <a:rPr lang="ru-RU"/>
              <a:pPr>
                <a:defRPr/>
              </a:pPr>
              <a:t>01.10.2018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A7020EB-7A8F-47BA-954F-560D6DBF666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D04CB72-8262-489D-A5D0-F6EC24F875E1}" type="datetimeFigureOut">
              <a:rPr lang="ru-RU"/>
              <a:pPr>
                <a:defRPr/>
              </a:pPr>
              <a:t>01.10.2018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60A4AC4-D390-4045-BC79-ED8971B1CB6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42FE047-A345-4F4A-BCCD-7C6B6B4F3AC5}" type="datetimeFigureOut">
              <a:rPr lang="ru-RU"/>
              <a:pPr>
                <a:defRPr/>
              </a:pPr>
              <a:t>01.10.2018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26F4949-4819-4A4C-9695-9DBDCDE8F83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7DE70B6-578E-44BC-B617-F76706574F51}" type="datetimeFigureOut">
              <a:rPr lang="ru-RU"/>
              <a:pPr>
                <a:defRPr/>
              </a:pPr>
              <a:t>01.10.2018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C274EFD-E23B-4BB4-9FB4-44DB7835531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AD0F556-905A-4C3C-B5E9-4E2C3D4206B8}" type="datetimeFigureOut">
              <a:rPr lang="ru-RU"/>
              <a:pPr>
                <a:defRPr/>
              </a:pPr>
              <a:t>01.10.2018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6177966-52E0-4980-8420-383B18FA65A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E6E7C27-AF4B-4968-A583-173F5C3D2848}" type="datetimeFigureOut">
              <a:rPr lang="ru-RU"/>
              <a:pPr>
                <a:defRPr/>
              </a:pPr>
              <a:t>01.10.2018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6D52FBD-4F65-4E6D-96D6-96E3BC1310E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2042334-F22E-4FD5-9301-BE3A4DE806DD}" type="datetimeFigureOut">
              <a:rPr lang="ru-RU"/>
              <a:pPr>
                <a:defRPr/>
              </a:pPr>
              <a:t>01.10.2018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8757F22-B661-4441-982A-2018AB192FF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873B836-A847-4658-B36A-DED1E477741A}" type="datetimeFigureOut">
              <a:rPr lang="ru-RU"/>
              <a:pPr>
                <a:defRPr/>
              </a:pPr>
              <a:t>01.10.2018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8F51B6B-2C58-4D47-AEF2-11EE3205B31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7328B5C-D552-4E34-9A62-8110F49E8EAE}" type="datetimeFigureOut">
              <a:rPr lang="ru-RU"/>
              <a:pPr>
                <a:defRPr/>
              </a:pPr>
              <a:t>01.10.2018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6B6B3AE-5555-45FA-B34B-C14596D717B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351C03B-4710-4A04-B49C-D957C3FE1811}" type="datetimeFigureOut">
              <a:rPr lang="ru-RU"/>
              <a:pPr>
                <a:defRPr/>
              </a:pPr>
              <a:t>01.10.2018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30D3230-5C76-4D6F-824B-BBE061833F2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90D6264-AF1C-416C-A987-D11C653F0036}" type="datetimeFigureOut">
              <a:rPr lang="ru-RU"/>
              <a:pPr>
                <a:defRPr/>
              </a:pPr>
              <a:t>01.10.2018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EF31A15-72D6-4939-AB37-9F7F8620DDB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B40F153-4D90-4209-947F-9F50FD33B172}" type="datetimeFigureOut">
              <a:rPr lang="ru-RU"/>
              <a:pPr>
                <a:defRPr/>
              </a:pPr>
              <a:t>01.10.2018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931EF72-D230-4F84-A72E-3AEEF379E81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fipi.ru/" TargetMode="External"/><Relationship Id="rId2" Type="http://schemas.openxmlformats.org/officeDocument/2006/relationships/hyperlink" Target="http://ege.edu.r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Группа 1"/>
          <p:cNvGrpSpPr>
            <a:grpSpLocks/>
          </p:cNvGrpSpPr>
          <p:nvPr/>
        </p:nvGrpSpPr>
        <p:grpSpPr bwMode="auto">
          <a:xfrm rot="159377">
            <a:off x="107306" y="-68017"/>
            <a:ext cx="7921625" cy="5815012"/>
            <a:chOff x="577012" y="3003092"/>
            <a:chExt cx="6092348" cy="4958339"/>
          </a:xfrm>
        </p:grpSpPr>
        <p:pic>
          <p:nvPicPr>
            <p:cNvPr id="27653" name="Picture 2" descr="C:\Documents and Settings\1\Рабочий стол\25-11-2014\Бумага\karanda133.png"/>
            <p:cNvPicPr>
              <a:picLocks noChangeAspect="1" noChangeArrowheads="1"/>
            </p:cNvPicPr>
            <p:nvPr/>
          </p:nvPicPr>
          <p:blipFill>
            <a:blip r:embed="rId2"/>
            <a:srcRect/>
            <a:stretch>
              <a:fillRect/>
            </a:stretch>
          </p:blipFill>
          <p:spPr bwMode="auto">
            <a:xfrm>
              <a:off x="852143" y="3003092"/>
              <a:ext cx="5817217" cy="4891070"/>
            </a:xfrm>
            <a:prstGeom prst="rect">
              <a:avLst/>
            </a:prstGeom>
            <a:noFill/>
            <a:ln w="9525">
              <a:noFill/>
              <a:miter lim="800000"/>
              <a:headEnd/>
              <a:tailEnd/>
            </a:ln>
          </p:spPr>
        </p:pic>
        <p:sp>
          <p:nvSpPr>
            <p:cNvPr id="27654" name="Надпись 2"/>
            <p:cNvSpPr txBox="1">
              <a:spLocks noChangeArrowheads="1"/>
            </p:cNvSpPr>
            <p:nvPr/>
          </p:nvSpPr>
          <p:spPr bwMode="auto">
            <a:xfrm rot="21440405">
              <a:off x="1010796" y="4703617"/>
              <a:ext cx="5336245" cy="603600"/>
            </a:xfrm>
            <a:prstGeom prst="rect">
              <a:avLst/>
            </a:prstGeom>
            <a:solidFill>
              <a:srgbClr val="FFFFFF">
                <a:alpha val="0"/>
              </a:srgbClr>
            </a:solidFill>
            <a:ln w="9525">
              <a:noFill/>
              <a:miter lim="800000"/>
              <a:headEnd/>
              <a:tailEnd/>
            </a:ln>
          </p:spPr>
          <p:txBody>
            <a:bodyPr>
              <a:spAutoFit/>
            </a:bodyPr>
            <a:lstStyle/>
            <a:p>
              <a:pPr algn="ctr"/>
              <a:r>
                <a:rPr lang="ru-RU" sz="4000" b="1" i="1" dirty="0" smtClean="0">
                  <a:solidFill>
                    <a:srgbClr val="006400"/>
                  </a:solidFill>
                </a:rPr>
                <a:t>Итоговое сочинение</a:t>
              </a:r>
              <a:endParaRPr lang="ru-RU" sz="4000" b="1" i="1" dirty="0">
                <a:solidFill>
                  <a:srgbClr val="006400"/>
                </a:solidFill>
              </a:endParaRPr>
            </a:p>
          </p:txBody>
        </p:sp>
        <p:grpSp>
          <p:nvGrpSpPr>
            <p:cNvPr id="27655" name="Group 6"/>
            <p:cNvGrpSpPr>
              <a:grpSpLocks/>
            </p:cNvGrpSpPr>
            <p:nvPr/>
          </p:nvGrpSpPr>
          <p:grpSpPr bwMode="auto">
            <a:xfrm>
              <a:off x="577012" y="6281348"/>
              <a:ext cx="1652587" cy="1680083"/>
              <a:chOff x="845" y="3332"/>
              <a:chExt cx="2826" cy="2416"/>
            </a:xfrm>
          </p:grpSpPr>
          <p:pic>
            <p:nvPicPr>
              <p:cNvPr id="27656" name="Picture 7" descr="3a1758019b71"/>
              <p:cNvPicPr>
                <a:picLocks noChangeAspect="1" noChangeArrowheads="1"/>
              </p:cNvPicPr>
              <p:nvPr/>
            </p:nvPicPr>
            <p:blipFill>
              <a:blip r:embed="rId3"/>
              <a:srcRect/>
              <a:stretch>
                <a:fillRect/>
              </a:stretch>
            </p:blipFill>
            <p:spPr bwMode="auto">
              <a:xfrm>
                <a:off x="845" y="3332"/>
                <a:ext cx="2826" cy="2416"/>
              </a:xfrm>
              <a:prstGeom prst="rect">
                <a:avLst/>
              </a:prstGeom>
              <a:noFill/>
              <a:ln w="9525">
                <a:noFill/>
                <a:miter lim="800000"/>
                <a:headEnd/>
                <a:tailEnd/>
              </a:ln>
            </p:spPr>
          </p:pic>
          <p:pic>
            <p:nvPicPr>
              <p:cNvPr id="27657" name="Picture 8" descr="fgos 2"/>
              <p:cNvPicPr>
                <a:picLocks noChangeAspect="1" noChangeArrowheads="1"/>
              </p:cNvPicPr>
              <p:nvPr/>
            </p:nvPicPr>
            <p:blipFill>
              <a:blip r:embed="rId4"/>
              <a:srcRect/>
              <a:stretch>
                <a:fillRect/>
              </a:stretch>
            </p:blipFill>
            <p:spPr bwMode="auto">
              <a:xfrm rot="-5400000">
                <a:off x="663" y="4574"/>
                <a:ext cx="1753" cy="391"/>
              </a:xfrm>
              <a:prstGeom prst="rect">
                <a:avLst/>
              </a:prstGeom>
              <a:noFill/>
              <a:ln w="9525">
                <a:noFill/>
                <a:miter lim="800000"/>
                <a:headEnd/>
                <a:tailEnd/>
              </a:ln>
            </p:spPr>
          </p:pic>
        </p:grpSp>
      </p:grpSp>
      <p:sp>
        <p:nvSpPr>
          <p:cNvPr id="27650" name="Прямоугольник 10"/>
          <p:cNvSpPr>
            <a:spLocks noChangeArrowheads="1"/>
          </p:cNvSpPr>
          <p:nvPr/>
        </p:nvSpPr>
        <p:spPr bwMode="auto">
          <a:xfrm>
            <a:off x="1685925" y="836613"/>
            <a:ext cx="4686300" cy="830997"/>
          </a:xfrm>
          <a:prstGeom prst="rect">
            <a:avLst/>
          </a:prstGeom>
          <a:noFill/>
          <a:ln w="9525">
            <a:noFill/>
            <a:miter lim="800000"/>
            <a:headEnd/>
            <a:tailEnd/>
          </a:ln>
        </p:spPr>
        <p:txBody>
          <a:bodyPr>
            <a:spAutoFit/>
          </a:bodyPr>
          <a:lstStyle/>
          <a:p>
            <a:pPr algn="ctr"/>
            <a:r>
              <a:rPr lang="ru-RU" sz="4800" dirty="0" smtClean="0">
                <a:solidFill>
                  <a:srgbClr val="A50021"/>
                </a:solidFill>
                <a:latin typeface="Impact" pitchFamily="34" charset="0"/>
                <a:cs typeface="Times New Roman" pitchFamily="18" charset="0"/>
              </a:rPr>
              <a:t>МОУ «Гимназия»</a:t>
            </a:r>
            <a:endParaRPr lang="ru-RU" sz="4800" dirty="0">
              <a:solidFill>
                <a:srgbClr val="003366"/>
              </a:solidFill>
              <a:latin typeface="Optima"/>
              <a:cs typeface="Times New Roman" pitchFamily="18" charset="0"/>
            </a:endParaRPr>
          </a:p>
        </p:txBody>
      </p:sp>
      <p:sp>
        <p:nvSpPr>
          <p:cNvPr id="27651" name="Rectangle 5"/>
          <p:cNvSpPr txBox="1">
            <a:spLocks noChangeArrowheads="1"/>
          </p:cNvSpPr>
          <p:nvPr/>
        </p:nvSpPr>
        <p:spPr bwMode="auto">
          <a:xfrm>
            <a:off x="271463" y="6165850"/>
            <a:ext cx="8621712" cy="457200"/>
          </a:xfrm>
          <a:prstGeom prst="rect">
            <a:avLst/>
          </a:prstGeom>
          <a:noFill/>
          <a:ln w="9525">
            <a:noFill/>
            <a:miter lim="800000"/>
            <a:headEnd/>
            <a:tailEnd/>
          </a:ln>
        </p:spPr>
        <p:txBody>
          <a:bodyPr/>
          <a:lstStyle/>
          <a:p>
            <a:pPr algn="ctr">
              <a:lnSpc>
                <a:spcPct val="80000"/>
              </a:lnSpc>
              <a:spcBef>
                <a:spcPct val="20000"/>
              </a:spcBef>
            </a:pPr>
            <a:r>
              <a:rPr lang="ru-RU" sz="2000" b="1" i="1" dirty="0">
                <a:solidFill>
                  <a:srgbClr val="006400"/>
                </a:solidFill>
                <a:latin typeface="Calibri" pitchFamily="34" charset="0"/>
                <a:cs typeface="Arial" charset="0"/>
              </a:rPr>
              <a:t>г. Переславль-Залесский, </a:t>
            </a:r>
            <a:r>
              <a:rPr lang="ru-RU" sz="2000" b="1" i="1" dirty="0" smtClean="0">
                <a:solidFill>
                  <a:srgbClr val="006400"/>
                </a:solidFill>
                <a:latin typeface="Calibri" pitchFamily="34" charset="0"/>
                <a:cs typeface="Arial" charset="0"/>
              </a:rPr>
              <a:t>2018</a:t>
            </a:r>
            <a:endParaRPr lang="ru-RU" sz="2000" b="1" i="1" dirty="0">
              <a:solidFill>
                <a:srgbClr val="006400"/>
              </a:solidFill>
              <a:latin typeface="Calibri" pitchFamily="34" charset="0"/>
              <a:cs typeface="Arial" charset="0"/>
            </a:endParaRPr>
          </a:p>
          <a:p>
            <a:pPr algn="ctr">
              <a:lnSpc>
                <a:spcPct val="80000"/>
              </a:lnSpc>
              <a:spcBef>
                <a:spcPct val="20000"/>
              </a:spcBef>
            </a:pPr>
            <a:endParaRPr lang="ru-RU" sz="2000" b="1" dirty="0">
              <a:solidFill>
                <a:srgbClr val="008000"/>
              </a:solidFill>
              <a:cs typeface="Arial" charset="0"/>
            </a:endParaRPr>
          </a:p>
        </p:txBody>
      </p:sp>
      <p:sp>
        <p:nvSpPr>
          <p:cNvPr id="27652" name="Надпись 2"/>
          <p:cNvSpPr txBox="1">
            <a:spLocks noChangeArrowheads="1"/>
          </p:cNvSpPr>
          <p:nvPr/>
        </p:nvSpPr>
        <p:spPr bwMode="auto">
          <a:xfrm>
            <a:off x="1162050" y="3057525"/>
            <a:ext cx="6938963" cy="646113"/>
          </a:xfrm>
          <a:prstGeom prst="rect">
            <a:avLst/>
          </a:prstGeom>
          <a:solidFill>
            <a:srgbClr val="FFFFFF">
              <a:alpha val="0"/>
            </a:srgbClr>
          </a:solidFill>
          <a:ln w="9525">
            <a:noFill/>
            <a:miter lim="800000"/>
            <a:headEnd/>
            <a:tailEnd/>
          </a:ln>
        </p:spPr>
        <p:txBody>
          <a:bodyPr>
            <a:spAutoFit/>
          </a:bodyPr>
          <a:lstStyle/>
          <a:p>
            <a:pPr algn="ctr"/>
            <a:r>
              <a:rPr lang="ru-RU" sz="3600" b="1" i="1" dirty="0" smtClean="0">
                <a:solidFill>
                  <a:srgbClr val="C00000"/>
                </a:solidFill>
              </a:rPr>
              <a:t>2018–2019 </a:t>
            </a:r>
            <a:r>
              <a:rPr lang="ru-RU" sz="3600" b="1" i="1" dirty="0">
                <a:solidFill>
                  <a:srgbClr val="C00000"/>
                </a:solidFill>
              </a:rPr>
              <a:t>учебный год</a:t>
            </a:r>
          </a:p>
        </p:txBody>
      </p:sp>
    </p:spTree>
    <p:extLst>
      <p:ext uri="{BB962C8B-B14F-4D97-AF65-F5344CB8AC3E}">
        <p14:creationId xmlns:p14="http://schemas.microsoft.com/office/powerpoint/2010/main" val="2602717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1095375" y="548680"/>
            <a:ext cx="6964363" cy="1201737"/>
          </a:xfrm>
        </p:spPr>
        <p:txBody>
          <a:bodyPr/>
          <a:lstStyle/>
          <a:p>
            <a:r>
              <a:rPr lang="ru-RU" sz="2800" dirty="0" smtClean="0">
                <a:solidFill>
                  <a:srgbClr val="C00000"/>
                </a:solidFill>
                <a:latin typeface="Arial" charset="0"/>
              </a:rPr>
              <a:t>При подготовке к сочинению </a:t>
            </a:r>
            <a:br>
              <a:rPr lang="ru-RU" sz="2800" dirty="0" smtClean="0">
                <a:solidFill>
                  <a:srgbClr val="C00000"/>
                </a:solidFill>
                <a:latin typeface="Arial" charset="0"/>
              </a:rPr>
            </a:br>
            <a:r>
              <a:rPr lang="ru-RU" sz="2800" b="1" dirty="0" smtClean="0">
                <a:solidFill>
                  <a:srgbClr val="C00000"/>
                </a:solidFill>
                <a:latin typeface="Arial" charset="0"/>
              </a:rPr>
              <a:t>полезно знать</a:t>
            </a:r>
            <a:r>
              <a:rPr lang="ru-RU" sz="2800" dirty="0" smtClean="0">
                <a:solidFill>
                  <a:srgbClr val="C00000"/>
                </a:solidFill>
                <a:latin typeface="Arial" charset="0"/>
              </a:rPr>
              <a:t> следующее: </a:t>
            </a:r>
            <a:br>
              <a:rPr lang="ru-RU" sz="2800" dirty="0" smtClean="0">
                <a:solidFill>
                  <a:srgbClr val="C00000"/>
                </a:solidFill>
                <a:latin typeface="Arial" charset="0"/>
              </a:rPr>
            </a:br>
            <a:endParaRPr lang="ru-RU" sz="2800" dirty="0" smtClean="0"/>
          </a:p>
        </p:txBody>
      </p:sp>
      <p:sp>
        <p:nvSpPr>
          <p:cNvPr id="23555" name="Объект 2"/>
          <p:cNvSpPr>
            <a:spLocks noGrp="1"/>
          </p:cNvSpPr>
          <p:nvPr>
            <p:ph idx="1"/>
          </p:nvPr>
        </p:nvSpPr>
        <p:spPr/>
        <p:txBody>
          <a:bodyPr/>
          <a:lstStyle/>
          <a:p>
            <a:pPr>
              <a:buClr>
                <a:srgbClr val="AA2B1E"/>
              </a:buClr>
            </a:pPr>
            <a:r>
              <a:rPr lang="ru-RU" dirty="0" smtClean="0">
                <a:solidFill>
                  <a:srgbClr val="002060"/>
                </a:solidFill>
              </a:rPr>
              <a:t>Итоговое сочинение может учитываться </a:t>
            </a:r>
            <a:r>
              <a:rPr lang="ru-RU" b="1" dirty="0" smtClean="0">
                <a:solidFill>
                  <a:srgbClr val="002060"/>
                </a:solidFill>
              </a:rPr>
              <a:t>при приёме абитуриентов</a:t>
            </a:r>
            <a:r>
              <a:rPr lang="ru-RU" dirty="0" smtClean="0">
                <a:solidFill>
                  <a:srgbClr val="002060"/>
                </a:solidFill>
              </a:rPr>
              <a:t>. В этом случае вузы сами оценят сочинение в баллах. Максимально можно получить </a:t>
            </a:r>
            <a:r>
              <a:rPr lang="ru-RU" b="1" dirty="0" smtClean="0">
                <a:solidFill>
                  <a:srgbClr val="002060"/>
                </a:solidFill>
              </a:rPr>
              <a:t>10 баллов</a:t>
            </a:r>
            <a:r>
              <a:rPr lang="ru-RU" dirty="0" smtClean="0">
                <a:solidFill>
                  <a:srgbClr val="002060"/>
                </a:solidFill>
              </a:rPr>
              <a:t>, которые прибавятся к баллам ЕГЭ. </a:t>
            </a:r>
          </a:p>
          <a:p>
            <a:endParaRPr lang="ru-RU" dirty="0" smtClean="0"/>
          </a:p>
        </p:txBody>
      </p:sp>
    </p:spTree>
    <p:extLst>
      <p:ext uri="{BB962C8B-B14F-4D97-AF65-F5344CB8AC3E}">
        <p14:creationId xmlns:p14="http://schemas.microsoft.com/office/powerpoint/2010/main" val="2750115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1095375" y="548680"/>
            <a:ext cx="6964363" cy="1201737"/>
          </a:xfrm>
        </p:spPr>
        <p:txBody>
          <a:bodyPr/>
          <a:lstStyle/>
          <a:p>
            <a:r>
              <a:rPr lang="ru-RU" sz="2800" dirty="0" smtClean="0">
                <a:solidFill>
                  <a:srgbClr val="C00000"/>
                </a:solidFill>
                <a:latin typeface="Arial" charset="0"/>
              </a:rPr>
              <a:t>При подготовке к сочинению </a:t>
            </a:r>
            <a:br>
              <a:rPr lang="ru-RU" sz="2800" dirty="0" smtClean="0">
                <a:solidFill>
                  <a:srgbClr val="C00000"/>
                </a:solidFill>
                <a:latin typeface="Arial" charset="0"/>
              </a:rPr>
            </a:br>
            <a:r>
              <a:rPr lang="ru-RU" sz="2800" b="1" dirty="0" smtClean="0">
                <a:solidFill>
                  <a:srgbClr val="C00000"/>
                </a:solidFill>
                <a:latin typeface="Arial" charset="0"/>
              </a:rPr>
              <a:t>полезно знать</a:t>
            </a:r>
            <a:r>
              <a:rPr lang="ru-RU" sz="2800" dirty="0" smtClean="0">
                <a:solidFill>
                  <a:srgbClr val="C00000"/>
                </a:solidFill>
                <a:latin typeface="Arial" charset="0"/>
              </a:rPr>
              <a:t> следующее: </a:t>
            </a:r>
            <a:br>
              <a:rPr lang="ru-RU" sz="2800" dirty="0" smtClean="0">
                <a:solidFill>
                  <a:srgbClr val="C00000"/>
                </a:solidFill>
                <a:latin typeface="Arial" charset="0"/>
              </a:rPr>
            </a:br>
            <a:endParaRPr lang="ru-RU" sz="2800" dirty="0" smtClean="0"/>
          </a:p>
        </p:txBody>
      </p:sp>
      <p:sp>
        <p:nvSpPr>
          <p:cNvPr id="24579" name="Объект 2"/>
          <p:cNvSpPr>
            <a:spLocks noGrp="1"/>
          </p:cNvSpPr>
          <p:nvPr>
            <p:ph idx="1"/>
          </p:nvPr>
        </p:nvSpPr>
        <p:spPr/>
        <p:txBody>
          <a:bodyPr/>
          <a:lstStyle/>
          <a:p>
            <a:r>
              <a:rPr lang="ru-RU" dirty="0" smtClean="0">
                <a:solidFill>
                  <a:srgbClr val="002060"/>
                </a:solidFill>
              </a:rPr>
              <a:t>Темы сочинений объявят выпускникам в день написания сочинения </a:t>
            </a:r>
            <a:r>
              <a:rPr lang="ru-RU" b="1" dirty="0" smtClean="0">
                <a:solidFill>
                  <a:srgbClr val="002060"/>
                </a:solidFill>
              </a:rPr>
              <a:t>в 9.45</a:t>
            </a:r>
            <a:r>
              <a:rPr lang="ru-RU" dirty="0" smtClean="0">
                <a:solidFill>
                  <a:srgbClr val="002060"/>
                </a:solidFill>
              </a:rPr>
              <a:t> (за 15 минут до начала работы). В это же время темы будут опубликованы на открытых информационных ресурсах </a:t>
            </a:r>
            <a:r>
              <a:rPr lang="ru-RU" dirty="0" smtClean="0"/>
              <a:t>(</a:t>
            </a:r>
            <a:r>
              <a:rPr lang="ru-RU" dirty="0" smtClean="0">
                <a:hlinkClick r:id="rId2"/>
              </a:rPr>
              <a:t>ege.edu.ru</a:t>
            </a:r>
            <a:r>
              <a:rPr lang="ru-RU" dirty="0" smtClean="0"/>
              <a:t>, </a:t>
            </a:r>
            <a:r>
              <a:rPr lang="ru-RU" dirty="0" smtClean="0">
                <a:hlinkClick r:id="rId3"/>
              </a:rPr>
              <a:t>fipi.ru</a:t>
            </a:r>
            <a:r>
              <a:rPr lang="ru-RU" dirty="0" smtClean="0"/>
              <a:t>). </a:t>
            </a:r>
            <a:br>
              <a:rPr lang="ru-RU" dirty="0" smtClean="0"/>
            </a:br>
            <a:r>
              <a:rPr lang="ru-RU" dirty="0" smtClean="0">
                <a:solidFill>
                  <a:srgbClr val="002060"/>
                </a:solidFill>
              </a:rPr>
              <a:t>●</a:t>
            </a:r>
            <a:r>
              <a:rPr lang="ru-RU" dirty="0" smtClean="0"/>
              <a:t> </a:t>
            </a:r>
            <a:r>
              <a:rPr lang="ru-RU" dirty="0" smtClean="0">
                <a:solidFill>
                  <a:srgbClr val="002060"/>
                </a:solidFill>
              </a:rPr>
              <a:t>Работа выполняется </a:t>
            </a:r>
            <a:r>
              <a:rPr lang="ru-RU" b="1" dirty="0" smtClean="0">
                <a:solidFill>
                  <a:srgbClr val="002060"/>
                </a:solidFill>
              </a:rPr>
              <a:t>чёрной</a:t>
            </a:r>
            <a:r>
              <a:rPr lang="ru-RU" dirty="0" smtClean="0">
                <a:solidFill>
                  <a:srgbClr val="002060"/>
                </a:solidFill>
              </a:rPr>
              <a:t> </a:t>
            </a:r>
            <a:r>
              <a:rPr lang="ru-RU" dirty="0" err="1" smtClean="0">
                <a:solidFill>
                  <a:srgbClr val="002060"/>
                </a:solidFill>
              </a:rPr>
              <a:t>гелевой</a:t>
            </a:r>
            <a:r>
              <a:rPr lang="ru-RU" dirty="0" smtClean="0">
                <a:solidFill>
                  <a:srgbClr val="002060"/>
                </a:solidFill>
              </a:rPr>
              <a:t>, капиллярной или перьевой ручкой. </a:t>
            </a:r>
            <a:br>
              <a:rPr lang="ru-RU" dirty="0" smtClean="0">
                <a:solidFill>
                  <a:srgbClr val="002060"/>
                </a:solidFill>
              </a:rPr>
            </a:br>
            <a:r>
              <a:rPr lang="ru-RU" dirty="0" smtClean="0">
                <a:solidFill>
                  <a:srgbClr val="002060"/>
                </a:solidFill>
              </a:rPr>
              <a:t>● Сочинение должно быть </a:t>
            </a:r>
            <a:r>
              <a:rPr lang="ru-RU" b="1" dirty="0" smtClean="0">
                <a:solidFill>
                  <a:srgbClr val="002060"/>
                </a:solidFill>
              </a:rPr>
              <a:t>проверено в течение семи календарных дней</a:t>
            </a:r>
            <a:r>
              <a:rPr lang="ru-RU" dirty="0" smtClean="0">
                <a:solidFill>
                  <a:srgbClr val="002060"/>
                </a:solidFill>
              </a:rPr>
              <a:t>. </a:t>
            </a:r>
            <a:br>
              <a:rPr lang="ru-RU" dirty="0" smtClean="0">
                <a:solidFill>
                  <a:srgbClr val="002060"/>
                </a:solidFill>
              </a:rPr>
            </a:br>
            <a:endParaRPr lang="ru-RU" dirty="0" smtClean="0">
              <a:solidFill>
                <a:srgbClr val="002060"/>
              </a:solidFill>
            </a:endParaRPr>
          </a:p>
        </p:txBody>
      </p:sp>
    </p:spTree>
    <p:extLst>
      <p:ext uri="{BB962C8B-B14F-4D97-AF65-F5344CB8AC3E}">
        <p14:creationId xmlns:p14="http://schemas.microsoft.com/office/powerpoint/2010/main" val="1523446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85800"/>
            <a:ext cx="8229600" cy="854968"/>
          </a:xfrm>
        </p:spPr>
        <p:txBody>
          <a:bodyPr/>
          <a:lstStyle/>
          <a:p>
            <a:pPr>
              <a:defRPr/>
            </a:pPr>
            <a:r>
              <a:rPr lang="ru-RU" sz="2800" b="1" dirty="0">
                <a:solidFill>
                  <a:srgbClr val="C00000"/>
                </a:solidFill>
                <a:latin typeface="Arial"/>
                <a:ea typeface="+mn-ea"/>
                <a:cs typeface="+mn-cs"/>
              </a:rPr>
              <a:t>Итоговое сочинение оценивается </a:t>
            </a:r>
            <a:r>
              <a:rPr lang="ru-RU" sz="2800" b="1" dirty="0" smtClean="0">
                <a:solidFill>
                  <a:srgbClr val="C00000"/>
                </a:solidFill>
                <a:latin typeface="Arial"/>
                <a:ea typeface="+mn-ea"/>
                <a:cs typeface="+mn-cs"/>
              </a:rPr>
              <a:t/>
            </a:r>
            <a:br>
              <a:rPr lang="ru-RU" sz="2800" b="1" dirty="0" smtClean="0">
                <a:solidFill>
                  <a:srgbClr val="C00000"/>
                </a:solidFill>
                <a:latin typeface="Arial"/>
                <a:ea typeface="+mn-ea"/>
                <a:cs typeface="+mn-cs"/>
              </a:rPr>
            </a:br>
            <a:r>
              <a:rPr lang="ru-RU" sz="2800" b="1" dirty="0" smtClean="0">
                <a:solidFill>
                  <a:srgbClr val="C00000"/>
                </a:solidFill>
                <a:latin typeface="Arial"/>
                <a:ea typeface="+mn-ea"/>
                <a:cs typeface="+mn-cs"/>
              </a:rPr>
              <a:t>зачётом</a:t>
            </a:r>
            <a:r>
              <a:rPr lang="ru-RU" sz="2800" b="1" dirty="0">
                <a:solidFill>
                  <a:srgbClr val="C00000"/>
                </a:solidFill>
                <a:latin typeface="Arial"/>
                <a:ea typeface="+mn-ea"/>
                <a:cs typeface="+mn-cs"/>
              </a:rPr>
              <a:t>, если:</a:t>
            </a:r>
            <a:r>
              <a:rPr lang="ru-RU" sz="2800" dirty="0">
                <a:solidFill>
                  <a:srgbClr val="C00000"/>
                </a:solidFill>
                <a:latin typeface="Arial"/>
                <a:ea typeface="+mn-ea"/>
                <a:cs typeface="+mn-cs"/>
              </a:rPr>
              <a:t> </a:t>
            </a:r>
            <a:br>
              <a:rPr lang="ru-RU" sz="2800" dirty="0">
                <a:solidFill>
                  <a:srgbClr val="C00000"/>
                </a:solidFill>
                <a:latin typeface="Arial"/>
                <a:ea typeface="+mn-ea"/>
                <a:cs typeface="+mn-cs"/>
              </a:rPr>
            </a:br>
            <a:endParaRPr lang="ru-RU" sz="2800" dirty="0">
              <a:solidFill>
                <a:srgbClr val="C00000"/>
              </a:solidFill>
            </a:endParaRPr>
          </a:p>
        </p:txBody>
      </p:sp>
      <p:sp>
        <p:nvSpPr>
          <p:cNvPr id="25603" name="Объект 2"/>
          <p:cNvSpPr>
            <a:spLocks noGrp="1"/>
          </p:cNvSpPr>
          <p:nvPr>
            <p:ph idx="1"/>
          </p:nvPr>
        </p:nvSpPr>
        <p:spPr/>
        <p:txBody>
          <a:bodyPr/>
          <a:lstStyle/>
          <a:p>
            <a:pPr marL="0" indent="0">
              <a:buNone/>
            </a:pPr>
            <a:r>
              <a:rPr lang="ru-RU" dirty="0" smtClean="0">
                <a:solidFill>
                  <a:srgbClr val="002060"/>
                </a:solidFill>
              </a:rPr>
              <a:t>● Получен «зачёт» по Критерию №1. </a:t>
            </a:r>
            <a:br>
              <a:rPr lang="ru-RU" dirty="0" smtClean="0">
                <a:solidFill>
                  <a:srgbClr val="002060"/>
                </a:solidFill>
              </a:rPr>
            </a:br>
            <a:r>
              <a:rPr lang="ru-RU" dirty="0" smtClean="0">
                <a:solidFill>
                  <a:srgbClr val="002060"/>
                </a:solidFill>
              </a:rPr>
              <a:t>● Получен «зачёт» по Критерию №2. </a:t>
            </a:r>
            <a:br>
              <a:rPr lang="ru-RU" dirty="0" smtClean="0">
                <a:solidFill>
                  <a:srgbClr val="002060"/>
                </a:solidFill>
              </a:rPr>
            </a:br>
            <a:r>
              <a:rPr lang="ru-RU" dirty="0" smtClean="0">
                <a:solidFill>
                  <a:srgbClr val="002060"/>
                </a:solidFill>
              </a:rPr>
              <a:t>● Получен «зачёт» по одному из Критериев №3-5. </a:t>
            </a:r>
            <a:br>
              <a:rPr lang="ru-RU" dirty="0" smtClean="0">
                <a:solidFill>
                  <a:srgbClr val="002060"/>
                </a:solidFill>
              </a:rPr>
            </a:br>
            <a:r>
              <a:rPr lang="ru-RU" dirty="0" smtClean="0">
                <a:solidFill>
                  <a:srgbClr val="002060"/>
                </a:solidFill>
              </a:rPr>
              <a:t>● В сочинении не менее 250 слов. </a:t>
            </a:r>
            <a:br>
              <a:rPr lang="ru-RU" dirty="0" smtClean="0">
                <a:solidFill>
                  <a:srgbClr val="002060"/>
                </a:solidFill>
              </a:rPr>
            </a:br>
            <a:r>
              <a:rPr lang="ru-RU" dirty="0" smtClean="0">
                <a:solidFill>
                  <a:srgbClr val="002060"/>
                </a:solidFill>
              </a:rPr>
              <a:t>● Сочинение не списано. </a:t>
            </a:r>
            <a:br>
              <a:rPr lang="ru-RU" dirty="0" smtClean="0">
                <a:solidFill>
                  <a:srgbClr val="002060"/>
                </a:solidFill>
              </a:rPr>
            </a:br>
            <a:endParaRPr lang="ru-RU" dirty="0" smtClean="0">
              <a:solidFill>
                <a:srgbClr val="002060"/>
              </a:solidFill>
            </a:endParaRPr>
          </a:p>
        </p:txBody>
      </p:sp>
    </p:spTree>
    <p:extLst>
      <p:ext uri="{BB962C8B-B14F-4D97-AF65-F5344CB8AC3E}">
        <p14:creationId xmlns:p14="http://schemas.microsoft.com/office/powerpoint/2010/main" val="3732349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69652" y="404664"/>
            <a:ext cx="6870700" cy="1143000"/>
          </a:xfrm>
        </p:spPr>
        <p:txBody>
          <a:bodyPr rtlCol="0">
            <a:normAutofit fontScale="90000"/>
          </a:bodyPr>
          <a:lstStyle/>
          <a:p>
            <a:pPr eaLnBrk="1" fontAlgn="auto" hangingPunct="1">
              <a:spcAft>
                <a:spcPts val="0"/>
              </a:spcAft>
              <a:defRPr/>
            </a:pPr>
            <a:r>
              <a:rPr lang="ru-RU" sz="4000" b="1" dirty="0">
                <a:solidFill>
                  <a:srgbClr val="002060"/>
                </a:solidFill>
                <a:latin typeface="Times New Roman" pitchFamily="18" charset="0"/>
              </a:rPr>
              <a:t>Критерий 1</a:t>
            </a:r>
            <a:br>
              <a:rPr lang="ru-RU" sz="4000" b="1" dirty="0">
                <a:solidFill>
                  <a:srgbClr val="002060"/>
                </a:solidFill>
                <a:latin typeface="Times New Roman" pitchFamily="18" charset="0"/>
              </a:rPr>
            </a:br>
            <a:r>
              <a:rPr lang="ru-RU" sz="4000" b="1" dirty="0">
                <a:solidFill>
                  <a:srgbClr val="002060"/>
                </a:solidFill>
                <a:latin typeface="Times New Roman" pitchFamily="18" charset="0"/>
              </a:rPr>
              <a:t> «Соответствие теме» </a:t>
            </a:r>
          </a:p>
        </p:txBody>
      </p:sp>
      <p:sp>
        <p:nvSpPr>
          <p:cNvPr id="12291" name="Rectangle 3"/>
          <p:cNvSpPr>
            <a:spLocks noGrp="1" noChangeArrowheads="1"/>
          </p:cNvSpPr>
          <p:nvPr>
            <p:ph idx="1"/>
          </p:nvPr>
        </p:nvSpPr>
        <p:spPr/>
        <p:txBody>
          <a:bodyPr rtlCol="0">
            <a:normAutofit/>
          </a:bodyPr>
          <a:lstStyle/>
          <a:p>
            <a:pPr marL="274320" indent="-274320" eaLnBrk="1" fontAlgn="auto" hangingPunct="1">
              <a:lnSpc>
                <a:spcPct val="80000"/>
              </a:lnSpc>
              <a:spcAft>
                <a:spcPts val="0"/>
              </a:spcAft>
              <a:defRPr/>
            </a:pPr>
            <a:r>
              <a:rPr lang="ru-RU" sz="2400" i="1" dirty="0">
                <a:latin typeface="Arial" charset="0"/>
              </a:rPr>
              <a:t>Данный критерий нацеливает на проверку содержания сочинения. Участник должен уметь рассуждать на предложенную тему, выбрав путь её раскрытия (например, отвечает на вопрос, поставленный в теме, или размышляет над предложенной проблемой, или строит высказывание на основе связанных с темой тезисов и т.п.). «Незачет» ставится в случае, если сочинение не соответствует теме или в нем не прослеживается конкретной цели высказывания, т.е. коммуникативного замысла. Во всех остальных случаях выставляется «зачет».</a:t>
            </a:r>
          </a:p>
        </p:txBody>
      </p:sp>
    </p:spTree>
    <p:extLst>
      <p:ext uri="{BB962C8B-B14F-4D97-AF65-F5344CB8AC3E}">
        <p14:creationId xmlns:p14="http://schemas.microsoft.com/office/powerpoint/2010/main" val="3778543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19200" y="838200"/>
            <a:ext cx="6870700" cy="1066800"/>
          </a:xfrm>
        </p:spPr>
        <p:txBody>
          <a:bodyPr rtlCol="0">
            <a:noAutofit/>
          </a:bodyPr>
          <a:lstStyle/>
          <a:p>
            <a:pPr eaLnBrk="1" fontAlgn="auto" hangingPunct="1">
              <a:lnSpc>
                <a:spcPct val="70000"/>
              </a:lnSpc>
              <a:spcAft>
                <a:spcPts val="0"/>
              </a:spcAft>
              <a:defRPr/>
            </a:pPr>
            <a:r>
              <a:rPr lang="ru-RU" sz="3600" b="1" dirty="0">
                <a:solidFill>
                  <a:srgbClr val="002060"/>
                </a:solidFill>
                <a:latin typeface="Times New Roman" pitchFamily="18" charset="0"/>
              </a:rPr>
              <a:t>Критерий № 2 </a:t>
            </a:r>
            <a:br>
              <a:rPr lang="ru-RU" sz="3600" b="1" dirty="0">
                <a:solidFill>
                  <a:srgbClr val="002060"/>
                </a:solidFill>
                <a:latin typeface="Times New Roman" pitchFamily="18" charset="0"/>
              </a:rPr>
            </a:br>
            <a:r>
              <a:rPr lang="ru-RU" sz="3600" b="1" dirty="0">
                <a:solidFill>
                  <a:srgbClr val="002060"/>
                </a:solidFill>
                <a:latin typeface="Times New Roman" pitchFamily="18" charset="0"/>
              </a:rPr>
              <a:t>«Аргументация.</a:t>
            </a:r>
            <a:br>
              <a:rPr lang="ru-RU" sz="3600" b="1" dirty="0">
                <a:solidFill>
                  <a:srgbClr val="002060"/>
                </a:solidFill>
                <a:latin typeface="Times New Roman" pitchFamily="18" charset="0"/>
              </a:rPr>
            </a:br>
            <a:r>
              <a:rPr lang="ru-RU" sz="3600" b="1" dirty="0">
                <a:solidFill>
                  <a:srgbClr val="002060"/>
                </a:solidFill>
                <a:latin typeface="Times New Roman" pitchFamily="18" charset="0"/>
              </a:rPr>
              <a:t>Привлечение литературного материала» </a:t>
            </a:r>
          </a:p>
        </p:txBody>
      </p:sp>
      <p:sp>
        <p:nvSpPr>
          <p:cNvPr id="13315" name="Rectangle 3"/>
          <p:cNvSpPr>
            <a:spLocks noGrp="1" noChangeArrowheads="1"/>
          </p:cNvSpPr>
          <p:nvPr>
            <p:ph idx="1"/>
          </p:nvPr>
        </p:nvSpPr>
        <p:spPr>
          <a:xfrm>
            <a:off x="685800" y="2209800"/>
            <a:ext cx="7696200" cy="3657600"/>
          </a:xfrm>
        </p:spPr>
        <p:txBody>
          <a:bodyPr rtlCol="0">
            <a:noAutofit/>
          </a:bodyPr>
          <a:lstStyle/>
          <a:p>
            <a:pPr marL="274320" indent="-274320" eaLnBrk="1" fontAlgn="auto" hangingPunct="1">
              <a:lnSpc>
                <a:spcPct val="80000"/>
              </a:lnSpc>
              <a:spcAft>
                <a:spcPts val="0"/>
              </a:spcAft>
              <a:defRPr/>
            </a:pPr>
            <a:r>
              <a:rPr lang="ru-RU" sz="1600" i="1" dirty="0">
                <a:latin typeface="Arial" charset="0"/>
              </a:rPr>
              <a:t>Данный критерий нацеливает на проверку умения использовать литературный материал (художественные произведения, дневники, мемуары, публицистику, произведения устного народного творчества (за исключением малых жанров), другие литературные источники) для построения рассуждения на предложенную тему и для аргументации своей позиции. Ученик должен строить рассуждение, привлекая для аргументации не менее одного произведения отечественной или мировой литературы, избирая свой путь использования литературного материала; при этом он может показать разный уровень осмысления художественного текста: от элементов смыслового анализа (например, тематика, проблематика, сюжет, характеры и т.п.) до комплексного анализа произведения в единстве формы и содержания и его интерпретации в аспекте выбранной темы. </a:t>
            </a:r>
          </a:p>
          <a:p>
            <a:pPr marL="274320" indent="-274320" eaLnBrk="1" fontAlgn="auto" hangingPunct="1">
              <a:lnSpc>
                <a:spcPct val="80000"/>
              </a:lnSpc>
              <a:spcAft>
                <a:spcPts val="0"/>
              </a:spcAft>
              <a:defRPr/>
            </a:pPr>
            <a:r>
              <a:rPr lang="ru-RU" sz="1600" b="1" i="1" dirty="0">
                <a:latin typeface="Arial" charset="0"/>
              </a:rPr>
              <a:t>«Незачет» ставится при условии, что сочинение написано без привлечения литературного материала, или в нем существенно искажено содержание произведения, или литературные произведения лишь упоминаются в работе, не становясь опорой для рассуждения. Во всех остальных случаях выставляется «зачет».</a:t>
            </a:r>
          </a:p>
        </p:txBody>
      </p:sp>
    </p:spTree>
    <p:extLst>
      <p:ext uri="{BB962C8B-B14F-4D97-AF65-F5344CB8AC3E}">
        <p14:creationId xmlns:p14="http://schemas.microsoft.com/office/powerpoint/2010/main" val="801864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rtlCol="0">
            <a:normAutofit/>
          </a:bodyPr>
          <a:lstStyle/>
          <a:p>
            <a:pPr eaLnBrk="1" fontAlgn="auto" hangingPunct="1">
              <a:lnSpc>
                <a:spcPct val="70000"/>
              </a:lnSpc>
              <a:spcAft>
                <a:spcPts val="0"/>
              </a:spcAft>
              <a:defRPr/>
            </a:pPr>
            <a:r>
              <a:rPr lang="ru-RU" sz="3600" b="1" dirty="0">
                <a:solidFill>
                  <a:srgbClr val="002060"/>
                </a:solidFill>
                <a:latin typeface="Times New Roman" pitchFamily="18" charset="0"/>
              </a:rPr>
              <a:t>Критерий № 3 </a:t>
            </a:r>
            <a:br>
              <a:rPr lang="ru-RU" sz="3600" b="1" dirty="0">
                <a:solidFill>
                  <a:srgbClr val="002060"/>
                </a:solidFill>
                <a:latin typeface="Times New Roman" pitchFamily="18" charset="0"/>
              </a:rPr>
            </a:br>
            <a:r>
              <a:rPr lang="ru-RU" sz="3600" b="1" dirty="0">
                <a:solidFill>
                  <a:srgbClr val="002060"/>
                </a:solidFill>
                <a:latin typeface="Times New Roman" pitchFamily="18" charset="0"/>
              </a:rPr>
              <a:t>«Композиция и логика рассуждения</a:t>
            </a:r>
            <a:r>
              <a:rPr lang="ru-RU" sz="3600" b="1" dirty="0" smtClean="0">
                <a:solidFill>
                  <a:srgbClr val="002060"/>
                </a:solidFill>
                <a:latin typeface="Times New Roman" pitchFamily="18" charset="0"/>
              </a:rPr>
              <a:t>» </a:t>
            </a:r>
            <a:endParaRPr lang="ru-RU" sz="3600" b="1" dirty="0">
              <a:solidFill>
                <a:srgbClr val="002060"/>
              </a:solidFill>
              <a:latin typeface="Times New Roman" pitchFamily="18" charset="0"/>
            </a:endParaRPr>
          </a:p>
        </p:txBody>
      </p:sp>
      <p:sp>
        <p:nvSpPr>
          <p:cNvPr id="14339" name="Rectangle 3"/>
          <p:cNvSpPr>
            <a:spLocks noGrp="1" noChangeArrowheads="1"/>
          </p:cNvSpPr>
          <p:nvPr>
            <p:ph idx="1"/>
          </p:nvPr>
        </p:nvSpPr>
        <p:spPr/>
        <p:txBody>
          <a:bodyPr rtlCol="0">
            <a:noAutofit/>
          </a:bodyPr>
          <a:lstStyle/>
          <a:p>
            <a:pPr marL="274320" indent="-274320" eaLnBrk="1" fontAlgn="auto" hangingPunct="1">
              <a:lnSpc>
                <a:spcPct val="90000"/>
              </a:lnSpc>
              <a:spcAft>
                <a:spcPts val="0"/>
              </a:spcAft>
              <a:defRPr/>
            </a:pPr>
            <a:r>
              <a:rPr lang="ru-RU" sz="2800" i="1" dirty="0">
                <a:latin typeface="Arial" charset="0"/>
              </a:rPr>
              <a:t>Данный критерий нацеливает на проверку умения логично выстраивать рассуждение на предложенную тему. Участник должен аргументировать высказанные мысли, стараясь выдерживать соотношение между тезисом и доказательствами. </a:t>
            </a:r>
          </a:p>
          <a:p>
            <a:pPr marL="274320" indent="-274320" eaLnBrk="1" fontAlgn="auto" hangingPunct="1">
              <a:lnSpc>
                <a:spcPct val="90000"/>
              </a:lnSpc>
              <a:spcAft>
                <a:spcPts val="0"/>
              </a:spcAft>
              <a:defRPr/>
            </a:pPr>
            <a:r>
              <a:rPr lang="ru-RU" sz="2800" i="1" dirty="0">
                <a:latin typeface="Arial" charset="0"/>
              </a:rPr>
              <a:t>«Незачет» ставится при условии, если грубые логические нарушения мешают пониманию смысла сказанного или отсутствует </a:t>
            </a:r>
            <a:r>
              <a:rPr lang="ru-RU" sz="2800" i="1" dirty="0" err="1">
                <a:latin typeface="Arial" charset="0"/>
              </a:rPr>
              <a:t>тезисно</a:t>
            </a:r>
            <a:r>
              <a:rPr lang="ru-RU" sz="2800" i="1" dirty="0">
                <a:latin typeface="Arial" charset="0"/>
              </a:rPr>
              <a:t>-доказательная часть. Во всех остальных случаях выставляется «зачет».</a:t>
            </a:r>
          </a:p>
        </p:txBody>
      </p:sp>
    </p:spTree>
    <p:extLst>
      <p:ext uri="{BB962C8B-B14F-4D97-AF65-F5344CB8AC3E}">
        <p14:creationId xmlns:p14="http://schemas.microsoft.com/office/powerpoint/2010/main" val="2912734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Autofit/>
          </a:bodyPr>
          <a:lstStyle/>
          <a:p>
            <a:pPr eaLnBrk="1" fontAlgn="auto" hangingPunct="1">
              <a:spcAft>
                <a:spcPts val="0"/>
              </a:spcAft>
              <a:defRPr/>
            </a:pPr>
            <a:r>
              <a:rPr lang="ru-RU" sz="3600" b="1" dirty="0">
                <a:solidFill>
                  <a:srgbClr val="002060"/>
                </a:solidFill>
                <a:latin typeface="Times New Roman" pitchFamily="18" charset="0"/>
              </a:rPr>
              <a:t>Критерий № 4 </a:t>
            </a:r>
            <a:br>
              <a:rPr lang="ru-RU" sz="3600" b="1" dirty="0">
                <a:solidFill>
                  <a:srgbClr val="002060"/>
                </a:solidFill>
                <a:latin typeface="Times New Roman" pitchFamily="18" charset="0"/>
              </a:rPr>
            </a:br>
            <a:r>
              <a:rPr lang="ru-RU" sz="3600" b="1" dirty="0">
                <a:solidFill>
                  <a:srgbClr val="002060"/>
                </a:solidFill>
                <a:latin typeface="Times New Roman" pitchFamily="18" charset="0"/>
              </a:rPr>
              <a:t>«Качество письменной речи» </a:t>
            </a:r>
          </a:p>
        </p:txBody>
      </p:sp>
      <p:sp>
        <p:nvSpPr>
          <p:cNvPr id="15363" name="Rectangle 3"/>
          <p:cNvSpPr>
            <a:spLocks noGrp="1" noChangeArrowheads="1"/>
          </p:cNvSpPr>
          <p:nvPr>
            <p:ph idx="1"/>
          </p:nvPr>
        </p:nvSpPr>
        <p:spPr/>
        <p:txBody>
          <a:bodyPr rtlCol="0">
            <a:noAutofit/>
          </a:bodyPr>
          <a:lstStyle/>
          <a:p>
            <a:pPr marL="274320" indent="-274320" eaLnBrk="1" fontAlgn="auto" hangingPunct="1">
              <a:lnSpc>
                <a:spcPct val="90000"/>
              </a:lnSpc>
              <a:spcAft>
                <a:spcPts val="0"/>
              </a:spcAft>
              <a:defRPr/>
            </a:pPr>
            <a:r>
              <a:rPr lang="ru-RU" sz="2800" i="1" dirty="0">
                <a:latin typeface="Arial" charset="0"/>
              </a:rPr>
              <a:t>Данный критерий нацеливает на проверку речевого оформления текста сочинения. Участник должен точно выражать мысли, используя разнообразную лексику и различные грамматические конструкции, при необходимости уместно употреблять термины, избегать речевых штампов. </a:t>
            </a:r>
          </a:p>
          <a:p>
            <a:pPr marL="274320" indent="-274320" eaLnBrk="1" fontAlgn="auto" hangingPunct="1">
              <a:lnSpc>
                <a:spcPct val="90000"/>
              </a:lnSpc>
              <a:spcAft>
                <a:spcPts val="0"/>
              </a:spcAft>
              <a:defRPr/>
            </a:pPr>
            <a:r>
              <a:rPr lang="ru-RU" sz="2800" i="1" dirty="0">
                <a:latin typeface="Arial" charset="0"/>
              </a:rPr>
              <a:t>«Незачет» ставится при условии, если низкое качество речи, в том числе речевые ошибки, существенно затрудняет понимание смысла сочинения. Во всех остальных случаях выставляется «зачет».</a:t>
            </a:r>
          </a:p>
        </p:txBody>
      </p:sp>
    </p:spTree>
    <p:extLst>
      <p:ext uri="{BB962C8B-B14F-4D97-AF65-F5344CB8AC3E}">
        <p14:creationId xmlns:p14="http://schemas.microsoft.com/office/powerpoint/2010/main" val="2634595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rtlCol="0">
            <a:normAutofit/>
          </a:bodyPr>
          <a:lstStyle/>
          <a:p>
            <a:pPr eaLnBrk="1" fontAlgn="auto" hangingPunct="1">
              <a:spcAft>
                <a:spcPts val="0"/>
              </a:spcAft>
              <a:defRPr/>
            </a:pPr>
            <a:r>
              <a:rPr lang="ru-RU" sz="4000" b="1" dirty="0">
                <a:solidFill>
                  <a:srgbClr val="002060"/>
                </a:solidFill>
                <a:latin typeface="Times New Roman" pitchFamily="18" charset="0"/>
              </a:rPr>
              <a:t>Критерий № 5 «Грамотность» </a:t>
            </a:r>
          </a:p>
        </p:txBody>
      </p:sp>
      <p:sp>
        <p:nvSpPr>
          <p:cNvPr id="16387" name="Rectangle 3"/>
          <p:cNvSpPr>
            <a:spLocks noGrp="1" noChangeArrowheads="1"/>
          </p:cNvSpPr>
          <p:nvPr>
            <p:ph idx="1"/>
          </p:nvPr>
        </p:nvSpPr>
        <p:spPr/>
        <p:txBody>
          <a:bodyPr rtlCol="0">
            <a:normAutofit/>
          </a:bodyPr>
          <a:lstStyle/>
          <a:p>
            <a:pPr marL="274320" indent="-274320" eaLnBrk="1" fontAlgn="auto" hangingPunct="1">
              <a:spcAft>
                <a:spcPts val="0"/>
              </a:spcAft>
              <a:defRPr/>
            </a:pPr>
            <a:r>
              <a:rPr lang="ru-RU" sz="2800" i="1" dirty="0">
                <a:latin typeface="Arial" charset="0"/>
              </a:rPr>
              <a:t>Данный критерий позволяет оценить грамотность выпускника. </a:t>
            </a:r>
          </a:p>
          <a:p>
            <a:pPr marL="274320" indent="-274320" eaLnBrk="1" fontAlgn="auto" hangingPunct="1">
              <a:spcAft>
                <a:spcPts val="0"/>
              </a:spcAft>
              <a:defRPr/>
            </a:pPr>
            <a:r>
              <a:rPr lang="ru-RU" sz="2800" i="1" dirty="0">
                <a:latin typeface="Arial" charset="0"/>
              </a:rPr>
              <a:t>«Незачет» ставится, если грамматические, орфографические и пунктуационные ошибки, допущенные в сочинении, затрудняют чтение и понимание текста. Допущено не более 5 ошибок на 100 слов текста.</a:t>
            </a:r>
          </a:p>
        </p:txBody>
      </p:sp>
    </p:spTree>
    <p:extLst>
      <p:ext uri="{BB962C8B-B14F-4D97-AF65-F5344CB8AC3E}">
        <p14:creationId xmlns:p14="http://schemas.microsoft.com/office/powerpoint/2010/main" val="1437931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1268761"/>
            <a:ext cx="6984776" cy="3970318"/>
          </a:xfrm>
          <a:prstGeom prst="rect">
            <a:avLst/>
          </a:prstGeom>
        </p:spPr>
        <p:txBody>
          <a:bodyPr wrap="square">
            <a:spAutoFit/>
          </a:bodyPr>
          <a:lstStyle/>
          <a:p>
            <a:r>
              <a:rPr lang="ru-RU" sz="2800" b="1" dirty="0">
                <a:solidFill>
                  <a:srgbClr val="A50021"/>
                </a:solidFill>
              </a:rPr>
              <a:t>5 декабря 2018 года</a:t>
            </a:r>
            <a:r>
              <a:rPr lang="ru-RU" sz="2800" dirty="0">
                <a:solidFill>
                  <a:srgbClr val="A50021"/>
                </a:solidFill>
              </a:rPr>
              <a:t> </a:t>
            </a:r>
            <a:r>
              <a:rPr lang="ru-RU" sz="2800" dirty="0"/>
              <a:t>будет проведено итоговое сочинение для выпускников </a:t>
            </a:r>
            <a:r>
              <a:rPr lang="ru-RU" sz="2800" dirty="0" smtClean="0"/>
              <a:t/>
            </a:r>
            <a:br>
              <a:rPr lang="ru-RU" sz="2800" dirty="0" smtClean="0"/>
            </a:br>
            <a:r>
              <a:rPr lang="ru-RU" sz="2800" dirty="0" smtClean="0"/>
              <a:t>11-х </a:t>
            </a:r>
            <a:r>
              <a:rPr lang="ru-RU" sz="2800" dirty="0"/>
              <a:t>классов. Данное декабрьское сочинение будет оцениваться по системе зачёт / незачёт. Для допуска к ЕГЭ 2019 нужно получить зачёт. При получении незачёта будет ещё две попытки в первые среды февраля и мая (</a:t>
            </a:r>
            <a:r>
              <a:rPr lang="ru-RU" sz="2800" b="1" u="sng" dirty="0">
                <a:solidFill>
                  <a:srgbClr val="A50021"/>
                </a:solidFill>
              </a:rPr>
              <a:t>6 февраля и 8 мая</a:t>
            </a:r>
            <a:r>
              <a:rPr lang="ru-RU" sz="2800" dirty="0"/>
              <a:t>).</a:t>
            </a:r>
          </a:p>
        </p:txBody>
      </p:sp>
      <p:sp>
        <p:nvSpPr>
          <p:cNvPr id="3" name="Прямоугольник 1"/>
          <p:cNvSpPr>
            <a:spLocks noChangeArrowheads="1"/>
          </p:cNvSpPr>
          <p:nvPr/>
        </p:nvSpPr>
        <p:spPr bwMode="auto">
          <a:xfrm>
            <a:off x="468313" y="404813"/>
            <a:ext cx="8280400" cy="830997"/>
          </a:xfrm>
          <a:prstGeom prst="rect">
            <a:avLst/>
          </a:prstGeom>
          <a:noFill/>
          <a:ln w="9525">
            <a:noFill/>
            <a:miter lim="800000"/>
            <a:headEnd/>
            <a:tailEnd/>
          </a:ln>
        </p:spPr>
        <p:txBody>
          <a:bodyPr>
            <a:spAutoFit/>
          </a:bodyPr>
          <a:lstStyle/>
          <a:p>
            <a:pPr algn="ctr"/>
            <a:r>
              <a:rPr lang="ru-RU" sz="4800" b="1" dirty="0" smtClean="0">
                <a:solidFill>
                  <a:srgbClr val="A50021"/>
                </a:solidFill>
                <a:ea typeface="Times New Roman" pitchFamily="18" charset="0"/>
                <a:cs typeface="Arial" charset="0"/>
              </a:rPr>
              <a:t>Итоговое сочинение</a:t>
            </a:r>
            <a:endParaRPr lang="ru-RU" sz="4800" b="1" dirty="0">
              <a:solidFill>
                <a:srgbClr val="A50021"/>
              </a:solidFill>
              <a:ea typeface="Times New Roman" pitchFamily="18" charset="0"/>
              <a:cs typeface="Arial" charset="0"/>
            </a:endParaRPr>
          </a:p>
        </p:txBody>
      </p:sp>
    </p:spTree>
    <p:extLst>
      <p:ext uri="{BB962C8B-B14F-4D97-AF65-F5344CB8AC3E}">
        <p14:creationId xmlns:p14="http://schemas.microsoft.com/office/powerpoint/2010/main" val="3415522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8313" y="1268761"/>
            <a:ext cx="8280400" cy="5016758"/>
          </a:xfrm>
          <a:prstGeom prst="rect">
            <a:avLst/>
          </a:prstGeom>
        </p:spPr>
        <p:txBody>
          <a:bodyPr wrap="square">
            <a:spAutoFit/>
          </a:bodyPr>
          <a:lstStyle/>
          <a:p>
            <a:r>
              <a:rPr lang="ru-RU" sz="2800" b="1" dirty="0">
                <a:solidFill>
                  <a:srgbClr val="002060"/>
                </a:solidFill>
              </a:rPr>
              <a:t>1. «ОТЦЫ И ДЕТИ».</a:t>
            </a:r>
          </a:p>
          <a:p>
            <a:endParaRPr lang="ru-RU" sz="2800" b="1" dirty="0">
              <a:solidFill>
                <a:srgbClr val="002060"/>
              </a:solidFill>
            </a:endParaRPr>
          </a:p>
          <a:p>
            <a:r>
              <a:rPr lang="ru-RU" sz="2400" i="1" dirty="0"/>
              <a:t>Данное направление обращено к вечной проблеме человеческого бытия, связанной с неизбежностью смены поколений, гармоничными и дисгармоничными взаимоотношениями «отцов» и «детей».</a:t>
            </a:r>
          </a:p>
          <a:p>
            <a:r>
              <a:rPr lang="ru-RU" sz="2400" i="1" dirty="0"/>
              <a:t>Эта тема затронута во многих произведениях литературы, где рассматриваются различные типы взаимодействия между представителями разных поколений (от конфликтного противостояния до взаимопонимания и преемственности) и выявляются причины противоборства между ними, а также пути их духовного сближения.</a:t>
            </a:r>
          </a:p>
        </p:txBody>
      </p:sp>
      <p:sp>
        <p:nvSpPr>
          <p:cNvPr id="3" name="Прямоугольник 1"/>
          <p:cNvSpPr>
            <a:spLocks noChangeArrowheads="1"/>
          </p:cNvSpPr>
          <p:nvPr/>
        </p:nvSpPr>
        <p:spPr bwMode="auto">
          <a:xfrm>
            <a:off x="468313" y="404813"/>
            <a:ext cx="8280400" cy="830997"/>
          </a:xfrm>
          <a:prstGeom prst="rect">
            <a:avLst/>
          </a:prstGeom>
          <a:noFill/>
          <a:ln w="9525">
            <a:noFill/>
            <a:miter lim="800000"/>
            <a:headEnd/>
            <a:tailEnd/>
          </a:ln>
        </p:spPr>
        <p:txBody>
          <a:bodyPr>
            <a:spAutoFit/>
          </a:bodyPr>
          <a:lstStyle/>
          <a:p>
            <a:pPr algn="ctr"/>
            <a:r>
              <a:rPr lang="ru-RU" sz="4800" b="1" dirty="0" smtClean="0">
                <a:solidFill>
                  <a:srgbClr val="A50021"/>
                </a:solidFill>
                <a:ea typeface="Times New Roman" pitchFamily="18" charset="0"/>
                <a:cs typeface="Arial" charset="0"/>
              </a:rPr>
              <a:t>Направления</a:t>
            </a:r>
            <a:endParaRPr lang="ru-RU" sz="4800" b="1" dirty="0">
              <a:solidFill>
                <a:srgbClr val="A50021"/>
              </a:solidFill>
              <a:ea typeface="Times New Roman" pitchFamily="18" charset="0"/>
              <a:cs typeface="Arial" charset="0"/>
            </a:endParaRPr>
          </a:p>
        </p:txBody>
      </p:sp>
    </p:spTree>
    <p:extLst>
      <p:ext uri="{BB962C8B-B14F-4D97-AF65-F5344CB8AC3E}">
        <p14:creationId xmlns:p14="http://schemas.microsoft.com/office/powerpoint/2010/main" val="2915060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8313" y="1268761"/>
            <a:ext cx="8280400" cy="4955203"/>
          </a:xfrm>
          <a:prstGeom prst="rect">
            <a:avLst/>
          </a:prstGeom>
        </p:spPr>
        <p:txBody>
          <a:bodyPr wrap="square">
            <a:spAutoFit/>
          </a:bodyPr>
          <a:lstStyle/>
          <a:p>
            <a:r>
              <a:rPr lang="ru-RU" sz="2800" b="1" dirty="0" smtClean="0">
                <a:solidFill>
                  <a:srgbClr val="002060"/>
                </a:solidFill>
              </a:rPr>
              <a:t>2. </a:t>
            </a:r>
            <a:r>
              <a:rPr lang="ru-RU" sz="2800" b="1" dirty="0">
                <a:solidFill>
                  <a:srgbClr val="002060"/>
                </a:solidFill>
              </a:rPr>
              <a:t>«МЕЧТА И РЕАЛЬНОСТЬ».</a:t>
            </a:r>
          </a:p>
          <a:p>
            <a:r>
              <a:rPr lang="ru-RU" sz="2400" i="1" dirty="0" smtClean="0"/>
              <a:t>Понятия </a:t>
            </a:r>
            <a:r>
              <a:rPr lang="ru-RU" sz="2400" i="1" dirty="0"/>
              <a:t>«мечта» и «реальность» во многом противопоставлены и одновременно тесно связаны, они нацеливают на осмысление различных представлений о мире и смысле жизни, на раздумье о том, как реальность порождает мечту и как мечта человека поднимает его над обыденностью.</a:t>
            </a:r>
          </a:p>
          <a:p>
            <a:r>
              <a:rPr lang="ru-RU" sz="2400" i="1" dirty="0"/>
              <a:t>В литературе немало героев, по-разному относящихся к мечте: одни воодушевлены благородными устремлениями и готовы их воплотить в жизнь, другие оказались в плену прекраснодушных мечтаний, третьи лишены высокой мечты и подчинены низменным целям.</a:t>
            </a:r>
          </a:p>
        </p:txBody>
      </p:sp>
      <p:sp>
        <p:nvSpPr>
          <p:cNvPr id="3" name="Прямоугольник 1"/>
          <p:cNvSpPr>
            <a:spLocks noChangeArrowheads="1"/>
          </p:cNvSpPr>
          <p:nvPr/>
        </p:nvSpPr>
        <p:spPr bwMode="auto">
          <a:xfrm>
            <a:off x="468313" y="404813"/>
            <a:ext cx="8280400" cy="830997"/>
          </a:xfrm>
          <a:prstGeom prst="rect">
            <a:avLst/>
          </a:prstGeom>
          <a:noFill/>
          <a:ln w="9525">
            <a:noFill/>
            <a:miter lim="800000"/>
            <a:headEnd/>
            <a:tailEnd/>
          </a:ln>
        </p:spPr>
        <p:txBody>
          <a:bodyPr>
            <a:spAutoFit/>
          </a:bodyPr>
          <a:lstStyle/>
          <a:p>
            <a:pPr algn="ctr"/>
            <a:r>
              <a:rPr lang="ru-RU" sz="4800" b="1" dirty="0" smtClean="0">
                <a:solidFill>
                  <a:srgbClr val="A50021"/>
                </a:solidFill>
                <a:ea typeface="Times New Roman" pitchFamily="18" charset="0"/>
                <a:cs typeface="Arial" charset="0"/>
              </a:rPr>
              <a:t>Направления</a:t>
            </a:r>
            <a:endParaRPr lang="ru-RU" sz="4800" b="1" dirty="0">
              <a:solidFill>
                <a:srgbClr val="A50021"/>
              </a:solidFill>
              <a:ea typeface="Times New Roman" pitchFamily="18" charset="0"/>
              <a:cs typeface="Arial" charset="0"/>
            </a:endParaRPr>
          </a:p>
        </p:txBody>
      </p:sp>
    </p:spTree>
    <p:extLst>
      <p:ext uri="{BB962C8B-B14F-4D97-AF65-F5344CB8AC3E}">
        <p14:creationId xmlns:p14="http://schemas.microsoft.com/office/powerpoint/2010/main" val="3309830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59" y="1268761"/>
            <a:ext cx="8137153" cy="4955203"/>
          </a:xfrm>
          <a:prstGeom prst="rect">
            <a:avLst/>
          </a:prstGeom>
        </p:spPr>
        <p:txBody>
          <a:bodyPr wrap="square">
            <a:spAutoFit/>
          </a:bodyPr>
          <a:lstStyle/>
          <a:p>
            <a:r>
              <a:rPr lang="ru-RU" sz="2800" b="1" dirty="0" smtClean="0">
                <a:solidFill>
                  <a:srgbClr val="002060"/>
                </a:solidFill>
              </a:rPr>
              <a:t>3</a:t>
            </a:r>
            <a:r>
              <a:rPr lang="ru-RU" sz="2800" b="1" dirty="0">
                <a:solidFill>
                  <a:srgbClr val="002060"/>
                </a:solidFill>
              </a:rPr>
              <a:t>. «МЕСТЬ И ВЕЛИКОДУШИЕ».</a:t>
            </a:r>
          </a:p>
          <a:p>
            <a:r>
              <a:rPr lang="ru-RU" sz="2400" i="1" dirty="0"/>
              <a:t>В рамках данного направления можно рассуждать о диаметрально противоположных проявлениях человеческой натуры, связанных с представлениями о добре и зле, милосердии и жестокости, миролюбии и агрессии.</a:t>
            </a:r>
          </a:p>
          <a:p>
            <a:r>
              <a:rPr lang="ru-RU" sz="2400" i="1" dirty="0"/>
              <a:t>Понятия «месть» и «великодушие» часто оказываются в центре внимания писателей, которые исследуют реакции человека на жизненные вызовы, на поступки других людей, анализируют поведение героев в ситуации нравственного выбора как в личностном, так и в социально-историческом плане</a:t>
            </a:r>
            <a:r>
              <a:rPr lang="ru-RU" sz="2400" i="1" dirty="0" smtClean="0"/>
              <a:t>.</a:t>
            </a:r>
            <a:endParaRPr lang="ru-RU" sz="2400" i="1" dirty="0"/>
          </a:p>
        </p:txBody>
      </p:sp>
      <p:sp>
        <p:nvSpPr>
          <p:cNvPr id="3" name="Прямоугольник 1"/>
          <p:cNvSpPr>
            <a:spLocks noChangeArrowheads="1"/>
          </p:cNvSpPr>
          <p:nvPr/>
        </p:nvSpPr>
        <p:spPr bwMode="auto">
          <a:xfrm>
            <a:off x="468313" y="404813"/>
            <a:ext cx="8280400" cy="830997"/>
          </a:xfrm>
          <a:prstGeom prst="rect">
            <a:avLst/>
          </a:prstGeom>
          <a:noFill/>
          <a:ln w="9525">
            <a:noFill/>
            <a:miter lim="800000"/>
            <a:headEnd/>
            <a:tailEnd/>
          </a:ln>
        </p:spPr>
        <p:txBody>
          <a:bodyPr>
            <a:spAutoFit/>
          </a:bodyPr>
          <a:lstStyle/>
          <a:p>
            <a:pPr algn="ctr"/>
            <a:r>
              <a:rPr lang="ru-RU" sz="4800" b="1" dirty="0" smtClean="0">
                <a:solidFill>
                  <a:srgbClr val="A50021"/>
                </a:solidFill>
                <a:ea typeface="Times New Roman" pitchFamily="18" charset="0"/>
                <a:cs typeface="Arial" charset="0"/>
              </a:rPr>
              <a:t>Направления</a:t>
            </a:r>
            <a:endParaRPr lang="ru-RU" sz="4800" b="1" dirty="0">
              <a:solidFill>
                <a:srgbClr val="A50021"/>
              </a:solidFill>
              <a:ea typeface="Times New Roman" pitchFamily="18" charset="0"/>
              <a:cs typeface="Arial" charset="0"/>
            </a:endParaRPr>
          </a:p>
        </p:txBody>
      </p:sp>
    </p:spTree>
    <p:extLst>
      <p:ext uri="{BB962C8B-B14F-4D97-AF65-F5344CB8AC3E}">
        <p14:creationId xmlns:p14="http://schemas.microsoft.com/office/powerpoint/2010/main" val="2389566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59" y="1268761"/>
            <a:ext cx="8137153" cy="4585871"/>
          </a:xfrm>
          <a:prstGeom prst="rect">
            <a:avLst/>
          </a:prstGeom>
        </p:spPr>
        <p:txBody>
          <a:bodyPr wrap="square">
            <a:spAutoFit/>
          </a:bodyPr>
          <a:lstStyle/>
          <a:p>
            <a:r>
              <a:rPr lang="ru-RU" sz="2800" b="1" dirty="0" smtClean="0">
                <a:solidFill>
                  <a:srgbClr val="002060"/>
                </a:solidFill>
              </a:rPr>
              <a:t>4. </a:t>
            </a:r>
            <a:r>
              <a:rPr lang="ru-RU" sz="2800" b="1" dirty="0">
                <a:solidFill>
                  <a:srgbClr val="002060"/>
                </a:solidFill>
              </a:rPr>
              <a:t>«ИСКУССТВО И РЕМЕСЛО</a:t>
            </a:r>
            <a:r>
              <a:rPr lang="ru-RU" sz="2800" b="1" dirty="0" smtClean="0">
                <a:solidFill>
                  <a:srgbClr val="002060"/>
                </a:solidFill>
              </a:rPr>
              <a:t>».</a:t>
            </a:r>
          </a:p>
          <a:p>
            <a:r>
              <a:rPr lang="ru-RU" sz="2400" i="1" dirty="0"/>
              <a:t>Темы данного направления актуализируют представления выпускников о предназначении произведений искусства и мере таланта их создателей, дают возможность поразмышлять о миссии художника и его роли в обществе, о том, где заканчивается ремесло и начинается искусство.</a:t>
            </a:r>
          </a:p>
          <a:p>
            <a:r>
              <a:rPr lang="ru-RU" sz="2400" i="1" dirty="0"/>
              <a:t>Литература постоянно обращается к осмыслению феномена творчества, изображению созидательного труда, помогает раскрыть внутренний мир персонажа через его отношение к искусству и ремеслу.</a:t>
            </a:r>
          </a:p>
        </p:txBody>
      </p:sp>
      <p:sp>
        <p:nvSpPr>
          <p:cNvPr id="3" name="Прямоугольник 1"/>
          <p:cNvSpPr>
            <a:spLocks noChangeArrowheads="1"/>
          </p:cNvSpPr>
          <p:nvPr/>
        </p:nvSpPr>
        <p:spPr bwMode="auto">
          <a:xfrm>
            <a:off x="468313" y="404813"/>
            <a:ext cx="8280400" cy="830997"/>
          </a:xfrm>
          <a:prstGeom prst="rect">
            <a:avLst/>
          </a:prstGeom>
          <a:noFill/>
          <a:ln w="9525">
            <a:noFill/>
            <a:miter lim="800000"/>
            <a:headEnd/>
            <a:tailEnd/>
          </a:ln>
        </p:spPr>
        <p:txBody>
          <a:bodyPr>
            <a:spAutoFit/>
          </a:bodyPr>
          <a:lstStyle/>
          <a:p>
            <a:pPr algn="ctr"/>
            <a:r>
              <a:rPr lang="ru-RU" sz="4800" b="1" dirty="0" smtClean="0">
                <a:solidFill>
                  <a:srgbClr val="A50021"/>
                </a:solidFill>
                <a:ea typeface="Times New Roman" pitchFamily="18" charset="0"/>
                <a:cs typeface="Arial" charset="0"/>
              </a:rPr>
              <a:t>Направления</a:t>
            </a:r>
            <a:endParaRPr lang="ru-RU" sz="4800" b="1" dirty="0">
              <a:solidFill>
                <a:srgbClr val="A50021"/>
              </a:solidFill>
              <a:ea typeface="Times New Roman" pitchFamily="18" charset="0"/>
              <a:cs typeface="Arial" charset="0"/>
            </a:endParaRPr>
          </a:p>
        </p:txBody>
      </p:sp>
    </p:spTree>
    <p:extLst>
      <p:ext uri="{BB962C8B-B14F-4D97-AF65-F5344CB8AC3E}">
        <p14:creationId xmlns:p14="http://schemas.microsoft.com/office/powerpoint/2010/main" val="3419476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59" y="1268761"/>
            <a:ext cx="8137153" cy="4955203"/>
          </a:xfrm>
          <a:prstGeom prst="rect">
            <a:avLst/>
          </a:prstGeom>
        </p:spPr>
        <p:txBody>
          <a:bodyPr wrap="square">
            <a:spAutoFit/>
          </a:bodyPr>
          <a:lstStyle/>
          <a:p>
            <a:r>
              <a:rPr lang="ru-RU" sz="2800" b="1" dirty="0" smtClean="0">
                <a:solidFill>
                  <a:srgbClr val="002060"/>
                </a:solidFill>
              </a:rPr>
              <a:t>5. </a:t>
            </a:r>
            <a:r>
              <a:rPr lang="ru-RU" sz="2800" b="1" dirty="0">
                <a:solidFill>
                  <a:srgbClr val="002060"/>
                </a:solidFill>
              </a:rPr>
              <a:t>«ДОБРОТА И ЖЕСТОКОСТЬ».</a:t>
            </a:r>
            <a:endParaRPr lang="ru-RU" sz="2800" b="1" dirty="0" smtClean="0">
              <a:solidFill>
                <a:srgbClr val="002060"/>
              </a:solidFill>
            </a:endParaRPr>
          </a:p>
          <a:p>
            <a:r>
              <a:rPr lang="ru-RU" sz="2400" i="1" dirty="0"/>
              <a:t>Данное направление нацеливает выпускников на раздумье о нравственных основах отношения к человеку и всему живому, позволяет размышлять, с одной стороны, о гуманистическом стремлении ценить и беречь жизнь, с другой – об антигуманном желании причинять страдание и боль другим и даже самому себе.</a:t>
            </a:r>
          </a:p>
          <a:p>
            <a:r>
              <a:rPr lang="ru-RU" sz="2400" i="1" dirty="0"/>
              <a:t>Понятия «доброта» и «жестокость» принадлежат к «вечным» категориям, во многих произведениях литературы показаны персонажи, тяготеющие к одному из этих полюсов или проходящие путь нравственного </a:t>
            </a:r>
            <a:r>
              <a:rPr lang="ru-RU" sz="2400" i="1" dirty="0" smtClean="0"/>
              <a:t>перерождения.</a:t>
            </a:r>
            <a:endParaRPr lang="ru-RU" sz="2400" i="1" dirty="0"/>
          </a:p>
        </p:txBody>
      </p:sp>
      <p:sp>
        <p:nvSpPr>
          <p:cNvPr id="3" name="Прямоугольник 1"/>
          <p:cNvSpPr>
            <a:spLocks noChangeArrowheads="1"/>
          </p:cNvSpPr>
          <p:nvPr/>
        </p:nvSpPr>
        <p:spPr bwMode="auto">
          <a:xfrm>
            <a:off x="468313" y="404813"/>
            <a:ext cx="8280400" cy="830997"/>
          </a:xfrm>
          <a:prstGeom prst="rect">
            <a:avLst/>
          </a:prstGeom>
          <a:noFill/>
          <a:ln w="9525">
            <a:noFill/>
            <a:miter lim="800000"/>
            <a:headEnd/>
            <a:tailEnd/>
          </a:ln>
        </p:spPr>
        <p:txBody>
          <a:bodyPr>
            <a:spAutoFit/>
          </a:bodyPr>
          <a:lstStyle/>
          <a:p>
            <a:pPr algn="ctr"/>
            <a:r>
              <a:rPr lang="ru-RU" sz="4800" b="1" dirty="0" smtClean="0">
                <a:solidFill>
                  <a:srgbClr val="A50021"/>
                </a:solidFill>
                <a:ea typeface="Times New Roman" pitchFamily="18" charset="0"/>
                <a:cs typeface="Arial" charset="0"/>
              </a:rPr>
              <a:t>Направления</a:t>
            </a:r>
            <a:endParaRPr lang="ru-RU" sz="4800" b="1" dirty="0">
              <a:solidFill>
                <a:srgbClr val="A50021"/>
              </a:solidFill>
              <a:ea typeface="Times New Roman" pitchFamily="18" charset="0"/>
              <a:cs typeface="Arial" charset="0"/>
            </a:endParaRPr>
          </a:p>
        </p:txBody>
      </p:sp>
    </p:spTree>
    <p:extLst>
      <p:ext uri="{BB962C8B-B14F-4D97-AF65-F5344CB8AC3E}">
        <p14:creationId xmlns:p14="http://schemas.microsoft.com/office/powerpoint/2010/main" val="415795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375" y="332656"/>
            <a:ext cx="6964363" cy="1170806"/>
          </a:xfrm>
        </p:spPr>
        <p:txBody>
          <a:bodyPr/>
          <a:lstStyle/>
          <a:p>
            <a:pPr>
              <a:defRPr/>
            </a:pPr>
            <a:r>
              <a:rPr lang="ru-RU" sz="2400" dirty="0" smtClean="0">
                <a:solidFill>
                  <a:srgbClr val="C00000"/>
                </a:solidFill>
                <a:latin typeface="Arial"/>
                <a:ea typeface="+mn-ea"/>
                <a:cs typeface="+mn-cs"/>
              </a:rPr>
              <a:t/>
            </a:r>
            <a:br>
              <a:rPr lang="ru-RU" sz="2400" dirty="0" smtClean="0">
                <a:solidFill>
                  <a:srgbClr val="C00000"/>
                </a:solidFill>
                <a:latin typeface="Arial"/>
                <a:ea typeface="+mn-ea"/>
                <a:cs typeface="+mn-cs"/>
              </a:rPr>
            </a:br>
            <a:r>
              <a:rPr lang="ru-RU" sz="3200" dirty="0" smtClean="0">
                <a:solidFill>
                  <a:srgbClr val="C00000"/>
                </a:solidFill>
                <a:latin typeface="Arial"/>
                <a:ea typeface="+mn-ea"/>
                <a:cs typeface="+mn-cs"/>
              </a:rPr>
              <a:t>При </a:t>
            </a:r>
            <a:r>
              <a:rPr lang="ru-RU" sz="3200" dirty="0">
                <a:solidFill>
                  <a:srgbClr val="C00000"/>
                </a:solidFill>
                <a:latin typeface="Arial"/>
                <a:ea typeface="+mn-ea"/>
                <a:cs typeface="+mn-cs"/>
              </a:rPr>
              <a:t>подготовке к сочинению </a:t>
            </a:r>
            <a:r>
              <a:rPr lang="ru-RU" sz="3200" dirty="0" smtClean="0">
                <a:solidFill>
                  <a:srgbClr val="C00000"/>
                </a:solidFill>
                <a:latin typeface="Arial"/>
                <a:ea typeface="+mn-ea"/>
                <a:cs typeface="+mn-cs"/>
              </a:rPr>
              <a:t/>
            </a:r>
            <a:br>
              <a:rPr lang="ru-RU" sz="3200" dirty="0" smtClean="0">
                <a:solidFill>
                  <a:srgbClr val="C00000"/>
                </a:solidFill>
                <a:latin typeface="Arial"/>
                <a:ea typeface="+mn-ea"/>
                <a:cs typeface="+mn-cs"/>
              </a:rPr>
            </a:br>
            <a:r>
              <a:rPr lang="ru-RU" sz="3200" b="1" dirty="0" smtClean="0">
                <a:solidFill>
                  <a:srgbClr val="C00000"/>
                </a:solidFill>
                <a:latin typeface="Arial"/>
                <a:ea typeface="+mn-ea"/>
                <a:cs typeface="+mn-cs"/>
              </a:rPr>
              <a:t>полезно </a:t>
            </a:r>
            <a:r>
              <a:rPr lang="ru-RU" sz="3200" b="1" dirty="0">
                <a:solidFill>
                  <a:srgbClr val="C00000"/>
                </a:solidFill>
                <a:latin typeface="Arial"/>
                <a:ea typeface="+mn-ea"/>
                <a:cs typeface="+mn-cs"/>
              </a:rPr>
              <a:t>знать</a:t>
            </a:r>
            <a:r>
              <a:rPr lang="ru-RU" sz="3200" dirty="0">
                <a:solidFill>
                  <a:srgbClr val="C00000"/>
                </a:solidFill>
                <a:latin typeface="Arial"/>
                <a:ea typeface="+mn-ea"/>
                <a:cs typeface="+mn-cs"/>
              </a:rPr>
              <a:t> следующее: </a:t>
            </a:r>
            <a:br>
              <a:rPr lang="ru-RU" sz="3200" dirty="0">
                <a:solidFill>
                  <a:srgbClr val="C00000"/>
                </a:solidFill>
                <a:latin typeface="Arial"/>
                <a:ea typeface="+mn-ea"/>
                <a:cs typeface="+mn-cs"/>
              </a:rPr>
            </a:br>
            <a:endParaRPr lang="ru-RU" sz="3200" dirty="0">
              <a:solidFill>
                <a:srgbClr val="C00000"/>
              </a:solidFill>
            </a:endParaRPr>
          </a:p>
        </p:txBody>
      </p:sp>
      <p:sp>
        <p:nvSpPr>
          <p:cNvPr id="21507" name="Объект 2"/>
          <p:cNvSpPr>
            <a:spLocks noGrp="1"/>
          </p:cNvSpPr>
          <p:nvPr>
            <p:ph idx="1"/>
          </p:nvPr>
        </p:nvSpPr>
        <p:spPr>
          <a:xfrm>
            <a:off x="1331640" y="1628800"/>
            <a:ext cx="7056783" cy="4320479"/>
          </a:xfrm>
        </p:spPr>
        <p:txBody>
          <a:bodyPr/>
          <a:lstStyle/>
          <a:p>
            <a:pPr marL="0" indent="0">
              <a:buNone/>
            </a:pPr>
            <a:r>
              <a:rPr lang="ru-RU" sz="2800" dirty="0" smtClean="0">
                <a:solidFill>
                  <a:srgbClr val="002060"/>
                </a:solidFill>
              </a:rPr>
              <a:t>● Результатом итогового сочинения является </a:t>
            </a:r>
            <a:r>
              <a:rPr lang="ru-RU" sz="2800" b="1" dirty="0" smtClean="0">
                <a:solidFill>
                  <a:srgbClr val="002060"/>
                </a:solidFill>
              </a:rPr>
              <a:t>«зачёт»</a:t>
            </a:r>
            <a:r>
              <a:rPr lang="ru-RU" sz="2800" dirty="0" smtClean="0">
                <a:solidFill>
                  <a:srgbClr val="002060"/>
                </a:solidFill>
              </a:rPr>
              <a:t> или </a:t>
            </a:r>
            <a:r>
              <a:rPr lang="ru-RU" sz="2800" b="1" dirty="0" smtClean="0">
                <a:solidFill>
                  <a:srgbClr val="002060"/>
                </a:solidFill>
              </a:rPr>
              <a:t>«незачёт»</a:t>
            </a:r>
            <a:r>
              <a:rPr lang="ru-RU" sz="2800" dirty="0" smtClean="0">
                <a:solidFill>
                  <a:srgbClr val="002060"/>
                </a:solidFill>
              </a:rPr>
              <a:t>. К сдаче ЕГЭ 2019 года допускаются только выпускники, получившие «зачёт». </a:t>
            </a:r>
            <a:br>
              <a:rPr lang="ru-RU" sz="2800" dirty="0" smtClean="0">
                <a:solidFill>
                  <a:srgbClr val="002060"/>
                </a:solidFill>
              </a:rPr>
            </a:br>
            <a:r>
              <a:rPr lang="ru-RU" sz="2800" dirty="0" smtClean="0">
                <a:solidFill>
                  <a:srgbClr val="002060"/>
                </a:solidFill>
              </a:rPr>
              <a:t>● </a:t>
            </a:r>
            <a:r>
              <a:rPr lang="ru-RU" sz="2800" b="1" dirty="0" smtClean="0">
                <a:solidFill>
                  <a:srgbClr val="002060"/>
                </a:solidFill>
              </a:rPr>
              <a:t>Рекомендуемый объём сочинения – 350 слов</a:t>
            </a:r>
            <a:r>
              <a:rPr lang="ru-RU" sz="2800" dirty="0" smtClean="0">
                <a:solidFill>
                  <a:srgbClr val="002060"/>
                </a:solidFill>
              </a:rPr>
              <a:t>. Если в сочинении менее 250 слов (в подсчёт включаются все слова, в том числе служебные), то ставится незачёт. </a:t>
            </a:r>
            <a:r>
              <a:rPr lang="ru-RU" sz="2800" b="1" dirty="0" smtClean="0">
                <a:solidFill>
                  <a:srgbClr val="002060"/>
                </a:solidFill>
              </a:rPr>
              <a:t>Максимальное количество слов не устанавливается</a:t>
            </a:r>
            <a:r>
              <a:rPr lang="ru-RU" sz="2800" dirty="0" smtClean="0">
                <a:solidFill>
                  <a:srgbClr val="002060"/>
                </a:solidFill>
              </a:rPr>
              <a:t>. </a:t>
            </a:r>
          </a:p>
        </p:txBody>
      </p:sp>
    </p:spTree>
    <p:extLst>
      <p:ext uri="{BB962C8B-B14F-4D97-AF65-F5344CB8AC3E}">
        <p14:creationId xmlns:p14="http://schemas.microsoft.com/office/powerpoint/2010/main" val="503659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1095375" y="476672"/>
            <a:ext cx="6964363" cy="1201737"/>
          </a:xfrm>
        </p:spPr>
        <p:txBody>
          <a:bodyPr/>
          <a:lstStyle/>
          <a:p>
            <a:r>
              <a:rPr lang="ru-RU" sz="2800" dirty="0" smtClean="0">
                <a:solidFill>
                  <a:srgbClr val="C00000"/>
                </a:solidFill>
                <a:latin typeface="Arial" charset="0"/>
              </a:rPr>
              <a:t>При подготовке к сочинению </a:t>
            </a:r>
            <a:br>
              <a:rPr lang="ru-RU" sz="2800" dirty="0" smtClean="0">
                <a:solidFill>
                  <a:srgbClr val="C00000"/>
                </a:solidFill>
                <a:latin typeface="Arial" charset="0"/>
              </a:rPr>
            </a:br>
            <a:r>
              <a:rPr lang="ru-RU" sz="2800" b="1" dirty="0" smtClean="0">
                <a:solidFill>
                  <a:srgbClr val="C00000"/>
                </a:solidFill>
                <a:latin typeface="Arial" charset="0"/>
              </a:rPr>
              <a:t>полезно знать</a:t>
            </a:r>
            <a:r>
              <a:rPr lang="ru-RU" sz="2800" dirty="0" smtClean="0">
                <a:solidFill>
                  <a:srgbClr val="C00000"/>
                </a:solidFill>
                <a:latin typeface="Arial" charset="0"/>
              </a:rPr>
              <a:t> следующее: </a:t>
            </a:r>
            <a:br>
              <a:rPr lang="ru-RU" sz="2800" dirty="0" smtClean="0">
                <a:solidFill>
                  <a:srgbClr val="C00000"/>
                </a:solidFill>
                <a:latin typeface="Arial" charset="0"/>
              </a:rPr>
            </a:br>
            <a:endParaRPr lang="ru-RU" sz="2800" dirty="0" smtClean="0"/>
          </a:p>
        </p:txBody>
      </p:sp>
      <p:sp>
        <p:nvSpPr>
          <p:cNvPr id="22531" name="Объект 2"/>
          <p:cNvSpPr>
            <a:spLocks noGrp="1"/>
          </p:cNvSpPr>
          <p:nvPr>
            <p:ph idx="1"/>
          </p:nvPr>
        </p:nvSpPr>
        <p:spPr/>
        <p:txBody>
          <a:bodyPr/>
          <a:lstStyle/>
          <a:p>
            <a:r>
              <a:rPr lang="ru-RU" dirty="0" smtClean="0">
                <a:solidFill>
                  <a:srgbClr val="002060"/>
                </a:solidFill>
              </a:rPr>
              <a:t>Время написания сочинения – </a:t>
            </a:r>
            <a:r>
              <a:rPr lang="ru-RU" b="1" dirty="0" smtClean="0">
                <a:solidFill>
                  <a:srgbClr val="002060"/>
                </a:solidFill>
              </a:rPr>
              <a:t>3 часа 55 минут</a:t>
            </a:r>
            <a:r>
              <a:rPr lang="ru-RU" dirty="0" smtClean="0">
                <a:solidFill>
                  <a:srgbClr val="002060"/>
                </a:solidFill>
              </a:rPr>
              <a:t>. </a:t>
            </a:r>
            <a:br>
              <a:rPr lang="ru-RU" dirty="0" smtClean="0">
                <a:solidFill>
                  <a:srgbClr val="002060"/>
                </a:solidFill>
              </a:rPr>
            </a:br>
            <a:r>
              <a:rPr lang="ru-RU" dirty="0" smtClean="0">
                <a:solidFill>
                  <a:srgbClr val="002060"/>
                </a:solidFill>
              </a:rPr>
              <a:t>● Выпускнику разрешается пользоваться </a:t>
            </a:r>
            <a:r>
              <a:rPr lang="ru-RU" b="1" dirty="0" smtClean="0">
                <a:solidFill>
                  <a:srgbClr val="002060"/>
                </a:solidFill>
              </a:rPr>
              <a:t>орфографическим словарём</a:t>
            </a:r>
            <a:r>
              <a:rPr lang="ru-RU" dirty="0" smtClean="0">
                <a:solidFill>
                  <a:srgbClr val="002060"/>
                </a:solidFill>
              </a:rPr>
              <a:t>, который выдадут в аудитории. </a:t>
            </a:r>
            <a:br>
              <a:rPr lang="ru-RU" dirty="0" smtClean="0">
                <a:solidFill>
                  <a:srgbClr val="002060"/>
                </a:solidFill>
              </a:rPr>
            </a:br>
            <a:r>
              <a:rPr lang="ru-RU" dirty="0" smtClean="0">
                <a:solidFill>
                  <a:srgbClr val="002060"/>
                </a:solidFill>
              </a:rPr>
              <a:t>● Для каждого из 11-и часовых поясов будут </a:t>
            </a:r>
            <a:r>
              <a:rPr lang="ru-RU" b="1" dirty="0" smtClean="0">
                <a:solidFill>
                  <a:srgbClr val="002060"/>
                </a:solidFill>
              </a:rPr>
              <a:t>разные темы</a:t>
            </a:r>
            <a:r>
              <a:rPr lang="ru-RU" dirty="0" smtClean="0">
                <a:solidFill>
                  <a:srgbClr val="002060"/>
                </a:solidFill>
              </a:rPr>
              <a:t>. </a:t>
            </a:r>
            <a:r>
              <a:rPr lang="ru-RU" smtClean="0">
                <a:solidFill>
                  <a:srgbClr val="002060"/>
                </a:solidFill>
              </a:rPr>
              <a:t/>
            </a:r>
            <a:br>
              <a:rPr lang="ru-RU" smtClean="0">
                <a:solidFill>
                  <a:srgbClr val="002060"/>
                </a:solidFill>
              </a:rPr>
            </a:br>
            <a:endParaRPr lang="ru-RU" dirty="0" smtClean="0"/>
          </a:p>
        </p:txBody>
      </p:sp>
    </p:spTree>
    <p:extLst>
      <p:ext uri="{BB962C8B-B14F-4D97-AF65-F5344CB8AC3E}">
        <p14:creationId xmlns:p14="http://schemas.microsoft.com/office/powerpoint/2010/main" val="2256094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2177</TotalTime>
  <Words>976</Words>
  <Application>Microsoft Office PowerPoint</Application>
  <PresentationFormat>Экран (4:3)</PresentationFormat>
  <Paragraphs>51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При подготовке к сочинению  полезно знать следующее:  </vt:lpstr>
      <vt:lpstr>При подготовке к сочинению  полезно знать следующее:  </vt:lpstr>
      <vt:lpstr>При подготовке к сочинению  полезно знать следующее:  </vt:lpstr>
      <vt:lpstr>При подготовке к сочинению  полезно знать следующее:  </vt:lpstr>
      <vt:lpstr>Итоговое сочинение оценивается  зачётом, если:  </vt:lpstr>
      <vt:lpstr>Критерий 1  «Соответствие теме» </vt:lpstr>
      <vt:lpstr>Критерий № 2  «Аргументация. Привлечение литературного материала» </vt:lpstr>
      <vt:lpstr>Критерий № 3  «Композиция и логика рассуждения» </vt:lpstr>
      <vt:lpstr>Критерий № 4  «Качество письменной речи» </vt:lpstr>
      <vt:lpstr>Критерий № 5 «Грамотность» </vt:lpstr>
    </vt:vector>
  </TitlesOfParts>
  <Company>xxx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xxx</dc:creator>
  <cp:lastModifiedBy>1</cp:lastModifiedBy>
  <cp:revision>303</cp:revision>
  <dcterms:created xsi:type="dcterms:W3CDTF">2017-06-22T05:47:26Z</dcterms:created>
  <dcterms:modified xsi:type="dcterms:W3CDTF">2018-10-01T06:35:04Z</dcterms:modified>
</cp:coreProperties>
</file>